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7" r:id="rId2"/>
    <p:sldId id="316" r:id="rId3"/>
    <p:sldId id="489" r:id="rId4"/>
    <p:sldId id="493" r:id="rId5"/>
    <p:sldId id="487" r:id="rId6"/>
    <p:sldId id="488" r:id="rId7"/>
    <p:sldId id="491" r:id="rId8"/>
    <p:sldId id="492" r:id="rId9"/>
    <p:sldId id="497" r:id="rId10"/>
    <p:sldId id="496" r:id="rId11"/>
    <p:sldId id="318" r:id="rId12"/>
    <p:sldId id="490" r:id="rId13"/>
    <p:sldId id="464" r:id="rId14"/>
    <p:sldId id="498" r:id="rId15"/>
    <p:sldId id="495" r:id="rId16"/>
  </p:sldIdLst>
  <p:sldSz cx="9144000" cy="6858000" type="screen4x3"/>
  <p:notesSz cx="67945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D8762B"/>
    <a:srgbClr val="FBA102"/>
    <a:srgbClr val="E7A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707" autoAdjust="0"/>
  </p:normalViewPr>
  <p:slideViewPr>
    <p:cSldViewPr>
      <p:cViewPr varScale="1">
        <p:scale>
          <a:sx n="105" d="100"/>
          <a:sy n="105" d="100"/>
        </p:scale>
        <p:origin x="18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A18DB12-FBD0-408F-8590-FE4B6F7EB4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19E0CD-6B12-41CD-A229-1E0E79ABFC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3A7493-1DBE-40AE-B2EE-B2976D2A9237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BA050D52-2067-4354-8500-36DCF157A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8B09890D-5FAD-46B3-BEA1-11ADE1AD0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DB95F6-FF53-47E3-B3FE-2A2A9EE63E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F63B7E-DD99-4AED-A03C-08E059B1A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E10C0D-D15B-4A1A-B1E0-57A343D7C5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7415536-B70D-4321-BA1A-D52B4481D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6E1129-FC9B-40C2-94BB-05675610DDB0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5199B49-6487-4819-88E6-68C0F28C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6C50609-9E72-4467-A45E-85CE721B3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91B733-D0A9-402C-87FD-8D7716A98435}" type="slidenum">
              <a:rPr kumimoji="0" lang="nl-NL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691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802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3B94A84-2B3B-450A-8287-849B480F5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76ABA-7698-40E0-AF5D-28AE800A7DD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DBB716C-E1CC-4B25-919F-4F81099B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C1FCC44-96A9-4FA8-9D17-F39E1CA7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3B94A84-2B3B-450A-8287-849B480F5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76ABA-7698-40E0-AF5D-28AE800A7DD5}" type="slidenum">
              <a:rPr kumimoji="0" lang="nl-NL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DBB716C-E1CC-4B25-919F-4F81099B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C1FCC44-96A9-4FA8-9D17-F39E1CA7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115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3B94A84-2B3B-450A-8287-849B480F5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76ABA-7698-40E0-AF5D-28AE800A7DD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DBB716C-E1CC-4B25-919F-4F81099B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C1FCC44-96A9-4FA8-9D17-F39E1CA7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08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25CF47E-D5A0-4426-9227-4C9D2C152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3FA970-9ECA-421C-AB39-F7C08EB8E27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2775278-C010-4321-BEA3-05C4DF467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A68FE61-B777-4C39-B15E-4216A1E3A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400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568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35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688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36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91B733-D0A9-402C-87FD-8D7716A98435}" type="slidenum">
              <a:rPr lang="nl-NL" altLang="de-DE" sz="13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de-DE" sz="13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910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B9E279-0E12-46B7-A2CF-AB365AC69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91B733-D0A9-402C-87FD-8D7716A98435}" type="slidenum">
              <a:rPr kumimoji="0" lang="nl-NL" alt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A9BC3AE-C271-4FD3-BDB6-D26E825DD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E542ECE-A790-4C39-8B18-86F4D9F61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800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97F2BD9-8528-4698-B821-216A45EE5E84}"/>
              </a:ext>
            </a:extLst>
          </p:cNvPr>
          <p:cNvSpPr/>
          <p:nvPr userDrawn="1"/>
        </p:nvSpPr>
        <p:spPr>
          <a:xfrm>
            <a:off x="0" y="0"/>
            <a:ext cx="1042988" cy="6858000"/>
          </a:xfrm>
          <a:prstGeom prst="rect">
            <a:avLst/>
          </a:prstGeom>
          <a:solidFill>
            <a:srgbClr val="FBA10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11">
            <a:extLst>
              <a:ext uri="{FF2B5EF4-FFF2-40B4-BE49-F238E27FC236}">
                <a16:creationId xmlns:a16="http://schemas.microsoft.com/office/drawing/2014/main" id="{F8D6B05C-E7FB-4DAE-9D71-67F227E27D23}"/>
              </a:ext>
            </a:extLst>
          </p:cNvPr>
          <p:cNvCxnSpPr/>
          <p:nvPr userDrawn="1"/>
        </p:nvCxnSpPr>
        <p:spPr>
          <a:xfrm>
            <a:off x="1042194" y="0"/>
            <a:ext cx="0" cy="6858000"/>
          </a:xfrm>
          <a:prstGeom prst="line">
            <a:avLst/>
          </a:prstGeom>
          <a:ln w="38100">
            <a:solidFill>
              <a:srgbClr val="FBA10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C8F11CC-D385-45B5-9F67-FDAF1C6E3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-242888"/>
            <a:ext cx="1439863" cy="239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9A38DED8-7F17-4666-948B-BF5007FF816D}"/>
              </a:ext>
            </a:extLst>
          </p:cNvPr>
          <p:cNvSpPr txBox="1">
            <a:spLocks/>
          </p:cNvSpPr>
          <p:nvPr userDrawn="1"/>
        </p:nvSpPr>
        <p:spPr>
          <a:xfrm>
            <a:off x="0" y="6165850"/>
            <a:ext cx="1042988" cy="6731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1000" b="1" dirty="0">
                <a:solidFill>
                  <a:srgbClr val="D8762B"/>
                </a:solidFill>
              </a:rPr>
              <a:t>Dipl. Ing. (FH) 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1000" b="1" dirty="0">
                <a:solidFill>
                  <a:srgbClr val="D8762B"/>
                </a:solidFill>
              </a:rPr>
              <a:t>Marc Steenken</a:t>
            </a:r>
          </a:p>
        </p:txBody>
      </p:sp>
      <p:sp>
        <p:nvSpPr>
          <p:cNvPr id="4" name="Bildplatzhalter 3"/>
          <p:cNvSpPr>
            <a:spLocks noGrp="1" noChangeAspect="1"/>
          </p:cNvSpPr>
          <p:nvPr>
            <p:ph type="pic" sz="quarter" idx="13"/>
          </p:nvPr>
        </p:nvSpPr>
        <p:spPr>
          <a:xfrm>
            <a:off x="7164000" y="1260000"/>
            <a:ext cx="1707284" cy="2052000"/>
          </a:xfr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187451" y="2147888"/>
            <a:ext cx="5832475" cy="754062"/>
          </a:xfrm>
        </p:spPr>
        <p:txBody>
          <a:bodyPr/>
          <a:lstStyle>
            <a:lvl1pPr algn="ctr">
              <a:defRPr sz="4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5"/>
          </p:nvPr>
        </p:nvSpPr>
        <p:spPr>
          <a:xfrm>
            <a:off x="2195322" y="3717032"/>
            <a:ext cx="6407150" cy="1296988"/>
          </a:xfrm>
        </p:spPr>
        <p:txBody>
          <a:bodyPr/>
          <a:lstStyle>
            <a:lvl1pPr algn="ctr">
              <a:defRPr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947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10">
            <a:extLst>
              <a:ext uri="{FF2B5EF4-FFF2-40B4-BE49-F238E27FC236}">
                <a16:creationId xmlns:a16="http://schemas.microsoft.com/office/drawing/2014/main" id="{633EA135-BD49-4645-8F1F-553EB4DD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A406-ECD5-48FF-B79C-827BA62C1AC2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6" name="Fußzeilenplatzhalter 27">
            <a:extLst>
              <a:ext uri="{FF2B5EF4-FFF2-40B4-BE49-F238E27FC236}">
                <a16:creationId xmlns:a16="http://schemas.microsoft.com/office/drawing/2014/main" id="{D60174F5-DADC-41AD-A9B7-B7185059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37C18FB-652F-43AD-8211-6362A680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4CAB-EDF7-4B7F-8C1B-A312FA3C57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00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0">
            <a:extLst>
              <a:ext uri="{FF2B5EF4-FFF2-40B4-BE49-F238E27FC236}">
                <a16:creationId xmlns:a16="http://schemas.microsoft.com/office/drawing/2014/main" id="{3F378869-066A-4AE8-9217-304D13A9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D1F7-9CFB-46BC-8A99-69BC17D672A5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5" name="Fußzeilenplatzhalter 27">
            <a:extLst>
              <a:ext uri="{FF2B5EF4-FFF2-40B4-BE49-F238E27FC236}">
                <a16:creationId xmlns:a16="http://schemas.microsoft.com/office/drawing/2014/main" id="{859E004D-47BC-49C5-9811-A944CDD5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CC45282-1A7C-4ACC-965A-711864CB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65DF-2053-41B4-AB71-4A3EFD7054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6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0">
            <a:extLst>
              <a:ext uri="{FF2B5EF4-FFF2-40B4-BE49-F238E27FC236}">
                <a16:creationId xmlns:a16="http://schemas.microsoft.com/office/drawing/2014/main" id="{4AD824E1-8574-47F3-A726-1508D5BE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6ECF-957A-4C17-9097-C40ACA18724C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5" name="Fußzeilenplatzhalter 27">
            <a:extLst>
              <a:ext uri="{FF2B5EF4-FFF2-40B4-BE49-F238E27FC236}">
                <a16:creationId xmlns:a16="http://schemas.microsoft.com/office/drawing/2014/main" id="{D7B799C4-FB74-43FF-948F-A9581D65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E97CD56-A8D1-42C8-8373-0BADA4AD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FCDC-2E0F-4898-9770-1C74B5ACC2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57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E2317-A6A0-4933-A777-F6E8A9739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2124EB-2857-49D1-8553-741561728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979E2F-7D4B-4DB5-A23E-2D6360C23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ED0C-E9C1-4EB1-9ECE-4A8587E05A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31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_IS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C95D5ED-75F1-4B9E-BE51-CA8D92AC3A22}"/>
              </a:ext>
            </a:extLst>
          </p:cNvPr>
          <p:cNvSpPr/>
          <p:nvPr userDrawn="1"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FBA10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7F653D-2566-4B3B-B767-752A4736E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51459" r="13717" b="11368"/>
          <a:stretch/>
        </p:blipFill>
        <p:spPr>
          <a:xfrm>
            <a:off x="0" y="30163"/>
            <a:ext cx="1079500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Gerade Verbindung 28">
            <a:extLst>
              <a:ext uri="{FF2B5EF4-FFF2-40B4-BE49-F238E27FC236}">
                <a16:creationId xmlns:a16="http://schemas.microsoft.com/office/drawing/2014/main" id="{E0F41B5C-2753-4EA1-AA5C-AB927A61CAEE}"/>
              </a:ext>
            </a:extLst>
          </p:cNvPr>
          <p:cNvCxnSpPr/>
          <p:nvPr userDrawn="1"/>
        </p:nvCxnSpPr>
        <p:spPr>
          <a:xfrm>
            <a:off x="1116013" y="0"/>
            <a:ext cx="0" cy="1412875"/>
          </a:xfrm>
          <a:prstGeom prst="line">
            <a:avLst/>
          </a:prstGeom>
          <a:ln w="12700">
            <a:solidFill>
              <a:srgbClr val="FBA1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115616" y="202334"/>
            <a:ext cx="8028936" cy="648071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336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24">
            <a:extLst>
              <a:ext uri="{FF2B5EF4-FFF2-40B4-BE49-F238E27FC236}">
                <a16:creationId xmlns:a16="http://schemas.microsoft.com/office/drawing/2014/main" id="{33CACE33-6A09-4528-BBC3-D596C6DC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1D36-F5C2-4504-AA2D-1E80F89E3084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5" name="Fußzeilenplatzhalter 18">
            <a:extLst>
              <a:ext uri="{FF2B5EF4-FFF2-40B4-BE49-F238E27FC236}">
                <a16:creationId xmlns:a16="http://schemas.microsoft.com/office/drawing/2014/main" id="{3FA8967D-F38B-4C54-9090-2ECC16F2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5">
            <a:extLst>
              <a:ext uri="{FF2B5EF4-FFF2-40B4-BE49-F238E27FC236}">
                <a16:creationId xmlns:a16="http://schemas.microsoft.com/office/drawing/2014/main" id="{1EE581B0-3775-4FA1-88B2-0A61B02B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7929-6F8A-4169-BE27-72B524E13C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81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rade Verbindung 6">
            <a:extLst>
              <a:ext uri="{FF2B5EF4-FFF2-40B4-BE49-F238E27FC236}">
                <a16:creationId xmlns:a16="http://schemas.microsoft.com/office/drawing/2014/main" id="{294233C2-AA74-4200-902D-99E2AF886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18">
            <a:extLst>
              <a:ext uri="{FF2B5EF4-FFF2-40B4-BE49-F238E27FC236}">
                <a16:creationId xmlns:a16="http://schemas.microsoft.com/office/drawing/2014/main" id="{70502D6F-676A-4435-A9AC-984C2BAD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7A8B-0BDE-4A08-8728-955BF105EF37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7" name="Fußzeilenplatzhalter 10">
            <a:extLst>
              <a:ext uri="{FF2B5EF4-FFF2-40B4-BE49-F238E27FC236}">
                <a16:creationId xmlns:a16="http://schemas.microsoft.com/office/drawing/2014/main" id="{13A7AD27-7F65-429D-8DC6-8461C6D2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5">
            <a:extLst>
              <a:ext uri="{FF2B5EF4-FFF2-40B4-BE49-F238E27FC236}">
                <a16:creationId xmlns:a16="http://schemas.microsoft.com/office/drawing/2014/main" id="{C5EA5B60-CEF2-4F4A-8F5B-5EFA8082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2D44-85A7-4F7E-A9E4-2FEA6B616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88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0">
            <a:extLst>
              <a:ext uri="{FF2B5EF4-FFF2-40B4-BE49-F238E27FC236}">
                <a16:creationId xmlns:a16="http://schemas.microsoft.com/office/drawing/2014/main" id="{46546EAA-9926-443F-B270-FBD7F0AF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4D61-9B99-4C66-8DA5-EF48DF581BA1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6" name="Fußzeilenplatzhalter 27">
            <a:extLst>
              <a:ext uri="{FF2B5EF4-FFF2-40B4-BE49-F238E27FC236}">
                <a16:creationId xmlns:a16="http://schemas.microsoft.com/office/drawing/2014/main" id="{A264A2A9-621E-4200-9594-660FEAFD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6752F81-038E-4C81-9175-D6F323F7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EB60-4DB1-44C4-8EE1-E0718E245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7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10">
            <a:extLst>
              <a:ext uri="{FF2B5EF4-FFF2-40B4-BE49-F238E27FC236}">
                <a16:creationId xmlns:a16="http://schemas.microsoft.com/office/drawing/2014/main" id="{212549EC-F5CA-4593-80D5-D490D717A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5" y="131604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4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9">
            <a:extLst>
              <a:ext uri="{FF2B5EF4-FFF2-40B4-BE49-F238E27FC236}">
                <a16:creationId xmlns:a16="http://schemas.microsoft.com/office/drawing/2014/main" id="{ED71C360-287C-45B6-9B20-1AD55DE4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4737-BE0F-47C7-BE27-83AFAB91C68E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1D5E95B1-2178-4875-BEB8-2A490DB3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1E3C5DE5-81CE-40D8-B66B-0C9D1436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D2E5-E4D1-4FA0-B129-9588B2934A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0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10">
            <a:extLst>
              <a:ext uri="{FF2B5EF4-FFF2-40B4-BE49-F238E27FC236}">
                <a16:creationId xmlns:a16="http://schemas.microsoft.com/office/drawing/2014/main" id="{8DE39F34-E430-4B8E-9811-6D6057DC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8B03-27A6-4486-9EE1-61EBC73DA4C5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4" name="Fußzeilenplatzhalter 27">
            <a:extLst>
              <a:ext uri="{FF2B5EF4-FFF2-40B4-BE49-F238E27FC236}">
                <a16:creationId xmlns:a16="http://schemas.microsoft.com/office/drawing/2014/main" id="{6D214803-AF3E-4719-B3F4-31E05AEC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3F8DAA-D4C3-44B4-ADCB-944FBCB6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2813-D355-4D85-A851-47231A7CBE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7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2">
            <a:extLst>
              <a:ext uri="{FF2B5EF4-FFF2-40B4-BE49-F238E27FC236}">
                <a16:creationId xmlns:a16="http://schemas.microsoft.com/office/drawing/2014/main" id="{15CCAE05-3B07-4FD4-96A6-60B5B3B619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242888"/>
            <a:ext cx="1473200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9B9C94-9C77-4DD7-B217-22D6BFB6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4BDB-8DCF-4DDF-84F7-5792C8B852C2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4" name="Fußzeilenplatzhalter 23">
            <a:extLst>
              <a:ext uri="{FF2B5EF4-FFF2-40B4-BE49-F238E27FC236}">
                <a16:creationId xmlns:a16="http://schemas.microsoft.com/office/drawing/2014/main" id="{B33C8877-0C54-4426-A1E5-687FD464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641ECC6B-B0B7-460A-8503-8B9E112E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40F0-8317-4530-B155-8AC4343BF2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6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7">
            <a:extLst>
              <a:ext uri="{FF2B5EF4-FFF2-40B4-BE49-F238E27FC236}">
                <a16:creationId xmlns:a16="http://schemas.microsoft.com/office/drawing/2014/main" id="{F6FE834D-EC13-4B11-B858-D28E64A3B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2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24">
            <a:extLst>
              <a:ext uri="{FF2B5EF4-FFF2-40B4-BE49-F238E27FC236}">
                <a16:creationId xmlns:a16="http://schemas.microsoft.com/office/drawing/2014/main" id="{16916EAC-51E6-4C31-8F60-CF97CEAB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8067-2187-4ABB-B786-8233FCCB4545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7" name="Fußzeilenplatzhalter 28">
            <a:extLst>
              <a:ext uri="{FF2B5EF4-FFF2-40B4-BE49-F238E27FC236}">
                <a16:creationId xmlns:a16="http://schemas.microsoft.com/office/drawing/2014/main" id="{A6ACA820-3AC8-4C88-A5BB-3DB78BE2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D0487010-06F4-4E2C-A530-85A1522F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2331-F3D0-42C0-B86D-51856DB803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>
            <a:extLst>
              <a:ext uri="{FF2B5EF4-FFF2-40B4-BE49-F238E27FC236}">
                <a16:creationId xmlns:a16="http://schemas.microsoft.com/office/drawing/2014/main" id="{4790FF36-8811-4C07-99C4-1D412C4D0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platzhalter 7">
            <a:extLst>
              <a:ext uri="{FF2B5EF4-FFF2-40B4-BE49-F238E27FC236}">
                <a16:creationId xmlns:a16="http://schemas.microsoft.com/office/drawing/2014/main" id="{22D8BD09-068C-40B1-9823-588156D08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5A3AF28-99BC-4C19-B16B-E890BD99B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2A085-7CA2-4A8D-B082-1FEA466020CC}" type="datetimeFigureOut">
              <a:rPr lang="de-DE"/>
              <a:pPr>
                <a:defRPr/>
              </a:pPr>
              <a:t>16.01.2024</a:t>
            </a:fld>
            <a:endParaRPr lang="de-DE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95E4A45-B581-4D65-A226-75CEF9529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96AB47-3D5B-446F-BE99-B9E8F0039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7103C-CED5-42AF-8164-D73753A6F8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EADBB0AE-7ADF-463D-BCE6-AF6E5F60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Gerade Verbindung 8">
            <a:extLst>
              <a:ext uri="{FF2B5EF4-FFF2-40B4-BE49-F238E27FC236}">
                <a16:creationId xmlns:a16="http://schemas.microsoft.com/office/drawing/2014/main" id="{5156126A-5D5B-410B-B145-D5285EBD3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Gerade Verbindung 11">
            <a:extLst>
              <a:ext uri="{FF2B5EF4-FFF2-40B4-BE49-F238E27FC236}">
                <a16:creationId xmlns:a16="http://schemas.microsoft.com/office/drawing/2014/main" id="{02EA91DE-49C5-46D9-860E-C634E84EF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9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Gerade Verbindung 6">
            <a:extLst>
              <a:ext uri="{FF2B5EF4-FFF2-40B4-BE49-F238E27FC236}">
                <a16:creationId xmlns:a16="http://schemas.microsoft.com/office/drawing/2014/main" id="{69BF7859-22AB-4D6B-B95B-4BA056EF9E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14350" y="5349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82" r:id="rId5"/>
    <p:sldLayoutId id="2147483691" r:id="rId6"/>
    <p:sldLayoutId id="2147483683" r:id="rId7"/>
    <p:sldLayoutId id="2147483692" r:id="rId8"/>
    <p:sldLayoutId id="2147483693" r:id="rId9"/>
    <p:sldLayoutId id="2147483684" r:id="rId10"/>
    <p:sldLayoutId id="2147483685" r:id="rId11"/>
    <p:sldLayoutId id="2147483686" r:id="rId12"/>
    <p:sldLayoutId id="214748369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mailto:a.baussenwein@bs-bau.e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.stauch@bs-bau.eu" TargetMode="External"/><Relationship Id="rId5" Type="http://schemas.openxmlformats.org/officeDocument/2006/relationships/hyperlink" Target="mailto:a.hirte@isb-ingenieure.de" TargetMode="External"/><Relationship Id="rId4" Type="http://schemas.openxmlformats.org/officeDocument/2006/relationships/hyperlink" Target="mailto:sigmund.geiger@moenchberg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E42ABC1-38D6-43D8-B07F-0C2DB1DB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6" y="359197"/>
            <a:ext cx="9037588" cy="352839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  <a:t>Gemeinde Röllbach</a:t>
            </a:r>
            <a:br>
              <a:rPr lang="de-DE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r>
              <a:rPr lang="de-DE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  <a:t> </a:t>
            </a:r>
            <a:br>
              <a:rPr lang="de-DE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br>
              <a:rPr lang="de-DE" sz="2800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br>
              <a:rPr lang="de-DE" sz="2800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br>
              <a:rPr lang="de-DE" sz="1700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br>
              <a:rPr lang="de-DE" sz="1700" b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r>
              <a:rPr lang="de-DE" sz="2800" b="1" i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  <a:t>Anliegerversammlung</a:t>
            </a:r>
            <a:br>
              <a:rPr lang="de-DE" sz="2400" b="1" i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</a:br>
            <a:r>
              <a:rPr lang="de-DE" sz="2600" b="1" i="1" dirty="0">
                <a:solidFill>
                  <a:srgbClr val="00295F"/>
                </a:solidFill>
                <a:ea typeface="+mn-ea"/>
                <a:cs typeface="Arial" panose="020B0604020202020204" pitchFamily="34" charset="0"/>
              </a:rPr>
              <a:t>16. JANUAR 2024</a:t>
            </a:r>
          </a:p>
        </p:txBody>
      </p:sp>
      <p:sp>
        <p:nvSpPr>
          <p:cNvPr id="11267" name="Rechteck 2">
            <a:extLst>
              <a:ext uri="{FF2B5EF4-FFF2-40B4-BE49-F238E27FC236}">
                <a16:creationId xmlns:a16="http://schemas.microsoft.com/office/drawing/2014/main" id="{98A4BABA-B03A-403D-9614-C0E8109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3" y="4508603"/>
            <a:ext cx="90376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500" b="1" dirty="0">
                <a:solidFill>
                  <a:srgbClr val="00295F"/>
                </a:solidFill>
              </a:rPr>
              <a:t>Ausbau „In den Vierteln“/ „Im Steinig“</a:t>
            </a:r>
          </a:p>
          <a:p>
            <a:pPr algn="ctr" eaLnBrk="1" hangingPunct="1"/>
            <a:endParaRPr lang="de-DE" altLang="de-DE" sz="1000" b="1" dirty="0">
              <a:solidFill>
                <a:srgbClr val="00295F"/>
              </a:solidFill>
            </a:endParaRPr>
          </a:p>
          <a:p>
            <a:pPr algn="ctr" eaLnBrk="1" hangingPunct="1"/>
            <a:endParaRPr lang="de-DE" altLang="de-DE" sz="1000" b="1" dirty="0">
              <a:solidFill>
                <a:srgbClr val="00295F"/>
              </a:solidFill>
            </a:endParaRPr>
          </a:p>
        </p:txBody>
      </p:sp>
      <p:sp>
        <p:nvSpPr>
          <p:cNvPr id="11268" name="Rechteck 8">
            <a:extLst>
              <a:ext uri="{FF2B5EF4-FFF2-40B4-BE49-F238E27FC236}">
                <a16:creationId xmlns:a16="http://schemas.microsoft.com/office/drawing/2014/main" id="{8CDA1291-8290-479F-8B0D-8269EC72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499225"/>
            <a:ext cx="2782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000" b="1" i="1">
                <a:solidFill>
                  <a:srgbClr val="0029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Ingenieurgesellschaft SB mbH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C558E0-2315-E9EB-621A-4F9D9B66B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59" y="1268760"/>
            <a:ext cx="1297682" cy="1427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Kanalisation/ Wasserleitung</a:t>
            </a: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2800" b="1" i="1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 </a:t>
            </a:r>
            <a:r>
              <a:rPr lang="de-DE" altLang="de-DE" sz="2800" b="1" i="1" dirty="0">
                <a:solidFill>
                  <a:srgbClr val="00295F"/>
                </a:solidFill>
              </a:rPr>
              <a:t>3</a:t>
            </a: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 </a:t>
            </a:r>
            <a:endParaRPr kumimoji="0" lang="de-DE" altLang="de-DE" sz="2800" b="1" i="1" u="none" strike="noStrike" kern="1200" cap="none" spc="0" normalizeH="0" baseline="0" noProof="0" dirty="0">
              <a:ln>
                <a:noFill/>
              </a:ln>
              <a:solidFill>
                <a:srgbClr val="00295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283C90-A67C-335E-BCC9-14EEA6D76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9" y="1268760"/>
            <a:ext cx="8921661" cy="497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694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Ausbauplanung Straße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4</a:t>
            </a: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feld 10">
            <a:extLst>
              <a:ext uri="{FF2B5EF4-FFF2-40B4-BE49-F238E27FC236}">
                <a16:creationId xmlns:a16="http://schemas.microsoft.com/office/drawing/2014/main" id="{CC454EB7-E28F-4C84-A5B0-3132A8B4F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" y="1097314"/>
            <a:ext cx="384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1200" b="1" u="sng" dirty="0">
                <a:solidFill>
                  <a:srgbClr val="00295F"/>
                </a:solidFill>
              </a:rPr>
              <a:t>Parameter: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  <a:sym typeface="Wingdings" panose="05000000000000000000" pitchFamily="2" charset="2"/>
              </a:rPr>
              <a:t>Fahrbahnbr</a:t>
            </a:r>
            <a:r>
              <a:rPr lang="de-DE" altLang="de-DE" sz="1200" b="1" dirty="0">
                <a:solidFill>
                  <a:srgbClr val="00295F"/>
                </a:solidFill>
              </a:rPr>
              <a:t>eite 	B = mind. 5,00 m - 5,50 m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</a:rPr>
              <a:t>Gehweg: 	B = mind. 1,25 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C2C678-DB7B-400D-8E91-EA4D8193A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980" y="4941168"/>
            <a:ext cx="2918108" cy="108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9EB687-7EA6-9ABA-B354-DE3EED1640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38"/>
          <a:stretch/>
        </p:blipFill>
        <p:spPr>
          <a:xfrm>
            <a:off x="3995936" y="1143431"/>
            <a:ext cx="4971604" cy="562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12A5C6-946D-6D26-1734-61AAD07ABB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48"/>
          <a:stretch/>
        </p:blipFill>
        <p:spPr>
          <a:xfrm>
            <a:off x="34925" y="1789167"/>
            <a:ext cx="3051486" cy="130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C8CCFD7-22B9-8B25-D07C-933D1F68D983}"/>
              </a:ext>
            </a:extLst>
          </p:cNvPr>
          <p:cNvCxnSpPr>
            <a:cxnSpLocks/>
          </p:cNvCxnSpPr>
          <p:nvPr/>
        </p:nvCxnSpPr>
        <p:spPr>
          <a:xfrm>
            <a:off x="6444208" y="1484784"/>
            <a:ext cx="144016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7">
            <a:extLst>
              <a:ext uri="{FF2B5EF4-FFF2-40B4-BE49-F238E27FC236}">
                <a16:creationId xmlns:a16="http://schemas.microsoft.com/office/drawing/2014/main" id="{0237B425-B934-4ACA-5499-B8DAF7568494}"/>
              </a:ext>
            </a:extLst>
          </p:cNvPr>
          <p:cNvSpPr>
            <a:spLocks noChangeArrowheads="1"/>
          </p:cNvSpPr>
          <p:nvPr/>
        </p:nvSpPr>
        <p:spPr bwMode="auto">
          <a:xfrm rot="4882625">
            <a:off x="6283466" y="1328590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Q1-Q1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FF759DD-D05A-2705-1C7F-0D37E200C766}"/>
              </a:ext>
            </a:extLst>
          </p:cNvPr>
          <p:cNvCxnSpPr>
            <a:cxnSpLocks/>
          </p:cNvCxnSpPr>
          <p:nvPr/>
        </p:nvCxnSpPr>
        <p:spPr>
          <a:xfrm flipH="1">
            <a:off x="4442100" y="2827322"/>
            <a:ext cx="1368152" cy="1642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7">
            <a:extLst>
              <a:ext uri="{FF2B5EF4-FFF2-40B4-BE49-F238E27FC236}">
                <a16:creationId xmlns:a16="http://schemas.microsoft.com/office/drawing/2014/main" id="{8AEB1312-AFC0-391F-7C34-EC26127B9629}"/>
              </a:ext>
            </a:extLst>
          </p:cNvPr>
          <p:cNvSpPr>
            <a:spLocks noChangeArrowheads="1"/>
          </p:cNvSpPr>
          <p:nvPr/>
        </p:nvSpPr>
        <p:spPr bwMode="auto">
          <a:xfrm rot="21198983">
            <a:off x="5824301" y="2740623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Q5-Q5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1B50EE7-3F60-EAB7-4395-BDC8E8DE3ED9}"/>
              </a:ext>
            </a:extLst>
          </p:cNvPr>
          <p:cNvCxnSpPr>
            <a:cxnSpLocks/>
          </p:cNvCxnSpPr>
          <p:nvPr/>
        </p:nvCxnSpPr>
        <p:spPr>
          <a:xfrm flipH="1">
            <a:off x="5220072" y="4880621"/>
            <a:ext cx="1185525" cy="5646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7">
            <a:extLst>
              <a:ext uri="{FF2B5EF4-FFF2-40B4-BE49-F238E27FC236}">
                <a16:creationId xmlns:a16="http://schemas.microsoft.com/office/drawing/2014/main" id="{5AE46A55-E6F3-7DA8-D9E4-D27FD5474316}"/>
              </a:ext>
            </a:extLst>
          </p:cNvPr>
          <p:cNvSpPr>
            <a:spLocks noChangeArrowheads="1"/>
          </p:cNvSpPr>
          <p:nvPr/>
        </p:nvSpPr>
        <p:spPr bwMode="auto">
          <a:xfrm rot="20124689">
            <a:off x="5892652" y="4621364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Q6-Q6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8410E2-03EC-5238-96D3-34CC67E0D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2" y="3173787"/>
            <a:ext cx="3847901" cy="170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E94CF76-A0A4-6FCA-7A96-8718B499D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962703"/>
            <a:ext cx="2822797" cy="178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3587C6E4-59D6-D495-C85F-885BC4CE41DE}"/>
              </a:ext>
            </a:extLst>
          </p:cNvPr>
          <p:cNvCxnSpPr>
            <a:cxnSpLocks/>
          </p:cNvCxnSpPr>
          <p:nvPr/>
        </p:nvCxnSpPr>
        <p:spPr>
          <a:xfrm>
            <a:off x="6588224" y="5589240"/>
            <a:ext cx="504056" cy="8360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17">
            <a:extLst>
              <a:ext uri="{FF2B5EF4-FFF2-40B4-BE49-F238E27FC236}">
                <a16:creationId xmlns:a16="http://schemas.microsoft.com/office/drawing/2014/main" id="{1E46C6F2-8C49-C964-9600-55DD8E4EA3C1}"/>
              </a:ext>
            </a:extLst>
          </p:cNvPr>
          <p:cNvSpPr>
            <a:spLocks noChangeArrowheads="1"/>
          </p:cNvSpPr>
          <p:nvPr/>
        </p:nvSpPr>
        <p:spPr bwMode="auto">
          <a:xfrm rot="3683288">
            <a:off x="6964802" y="6248392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Q7-Q7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CDD8C4C7-A463-93D5-3DC0-3B5FA1751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5598" y="2702992"/>
            <a:ext cx="2490540" cy="188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Kanalisation/ Wasserleitung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4</a:t>
            </a:r>
            <a:r>
              <a:rPr lang="de-DE" altLang="de-DE" sz="2800" b="1" dirty="0">
                <a:solidFill>
                  <a:srgbClr val="00295F"/>
                </a:solidFill>
              </a:rPr>
              <a:t>  </a:t>
            </a:r>
            <a:endParaRPr lang="de-DE" altLang="de-DE" sz="2800" b="1" i="1" dirty="0">
              <a:solidFill>
                <a:srgbClr val="00295F"/>
              </a:solidFill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26F944-B3A9-2650-EB3F-8BDE64049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85" y="1148595"/>
            <a:ext cx="6613429" cy="563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9084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7">
            <a:extLst>
              <a:ext uri="{FF2B5EF4-FFF2-40B4-BE49-F238E27FC236}">
                <a16:creationId xmlns:a16="http://schemas.microsoft.com/office/drawing/2014/main" id="{1F522938-7B66-4C78-A177-256351DA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Zeitschiene</a:t>
            </a:r>
            <a:endParaRPr lang="de-DE" altLang="de-DE" sz="2000" b="1" i="1" dirty="0">
              <a:solidFill>
                <a:srgbClr val="00295F"/>
              </a:solidFill>
            </a:endParaRPr>
          </a:p>
        </p:txBody>
      </p:sp>
      <p:pic>
        <p:nvPicPr>
          <p:cNvPr id="64515" name="Grafik 15">
            <a:extLst>
              <a:ext uri="{FF2B5EF4-FFF2-40B4-BE49-F238E27FC236}">
                <a16:creationId xmlns:a16="http://schemas.microsoft.com/office/drawing/2014/main" id="{E04AE9FB-23A7-45B3-9262-65525B04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8" y="6533356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feld 9">
            <a:extLst>
              <a:ext uri="{FF2B5EF4-FFF2-40B4-BE49-F238E27FC236}">
                <a16:creationId xmlns:a16="http://schemas.microsoft.com/office/drawing/2014/main" id="{8767BC37-A119-41C9-8EFD-6E9D3796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3425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altLang="de-DE" sz="1200" b="1">
              <a:solidFill>
                <a:srgbClr val="00295F"/>
              </a:solidFill>
            </a:endParaRPr>
          </a:p>
        </p:txBody>
      </p:sp>
      <p:sp>
        <p:nvSpPr>
          <p:cNvPr id="64520" name="Rechteck 8">
            <a:extLst>
              <a:ext uri="{FF2B5EF4-FFF2-40B4-BE49-F238E27FC236}">
                <a16:creationId xmlns:a16="http://schemas.microsoft.com/office/drawing/2014/main" id="{B4BF3A9C-5412-4EF7-B468-545806B7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" y="1184572"/>
            <a:ext cx="914006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2000" b="1" i="1" dirty="0">
                <a:solidFill>
                  <a:srgbClr val="00295F"/>
                </a:solidFill>
                <a:sym typeface="Wingdings" panose="05000000000000000000" pitchFamily="2" charset="2"/>
              </a:rPr>
              <a:t>BA 1 - Wendehammer „In den Vierteln“ bis „An der Steige“:          April 24 – Juni 24</a:t>
            </a:r>
          </a:p>
          <a:p>
            <a:pPr eaLnBrk="1" hangingPunct="1"/>
            <a:endParaRPr lang="de-DE" altLang="de-DE" sz="1200" b="1" i="1" dirty="0">
              <a:solidFill>
                <a:srgbClr val="00295F"/>
              </a:solidFill>
              <a:sym typeface="Wingdings" panose="05000000000000000000" pitchFamily="2" charset="2"/>
            </a:endParaRPr>
          </a:p>
          <a:p>
            <a:pPr eaLnBrk="1" hangingPunct="1"/>
            <a:r>
              <a:rPr lang="de-DE" altLang="de-DE" sz="2000" b="1" i="1" dirty="0">
                <a:solidFill>
                  <a:srgbClr val="00295F"/>
                </a:solidFill>
              </a:rPr>
              <a:t>BA 2 - „An der Steige“ bis „In den Vierteln/Am Steinig“ :            Juli 24 – Oktober 24</a:t>
            </a:r>
          </a:p>
          <a:p>
            <a:pPr eaLnBrk="1" hangingPunct="1"/>
            <a:endParaRPr lang="de-DE" altLang="de-DE" sz="1200" b="1" i="1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2000" b="1" i="1" dirty="0">
                <a:solidFill>
                  <a:srgbClr val="00295F"/>
                </a:solidFill>
              </a:rPr>
              <a:t>BA 3 - „In den Vierteln/Am Steinig“  bis Im Steinig 19:         November 24 – April 25</a:t>
            </a:r>
          </a:p>
          <a:p>
            <a:pPr eaLnBrk="1" hangingPunct="1"/>
            <a:endParaRPr lang="de-DE" altLang="de-DE" sz="1200" b="1" i="1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2000" b="1" i="1" dirty="0">
                <a:solidFill>
                  <a:srgbClr val="00295F"/>
                </a:solidFill>
              </a:rPr>
              <a:t>BA 4 – Im Steinig 19 bis </a:t>
            </a:r>
            <a:r>
              <a:rPr lang="de-DE" altLang="de-DE" sz="2000" b="1" i="1" dirty="0" err="1">
                <a:solidFill>
                  <a:srgbClr val="00295F"/>
                </a:solidFill>
              </a:rPr>
              <a:t>Schmachtenberger</a:t>
            </a:r>
            <a:r>
              <a:rPr lang="de-DE" altLang="de-DE" sz="2000" b="1" i="1" dirty="0">
                <a:solidFill>
                  <a:srgbClr val="00295F"/>
                </a:solidFill>
              </a:rPr>
              <a:t> Straße:                       April 25 – Juli 25</a:t>
            </a:r>
            <a:r>
              <a:rPr lang="de-DE" altLang="de-DE" sz="2000" b="1" i="1" dirty="0">
                <a:solidFill>
                  <a:srgbClr val="00295F"/>
                </a:solidFill>
                <a:highlight>
                  <a:srgbClr val="FFFF00"/>
                </a:highlight>
              </a:rPr>
              <a:t>	</a:t>
            </a:r>
            <a:endParaRPr lang="de-DE" altLang="de-DE" sz="2000" b="1" i="1" dirty="0">
              <a:solidFill>
                <a:srgbClr val="00295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028154-4B1A-4AA1-2665-C7FB8E6E1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486" y="3547086"/>
            <a:ext cx="4755752" cy="325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7">
            <a:extLst>
              <a:ext uri="{FF2B5EF4-FFF2-40B4-BE49-F238E27FC236}">
                <a16:creationId xmlns:a16="http://schemas.microsoft.com/office/drawing/2014/main" id="{1F522938-7B66-4C78-A177-256351DA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Bauzeitenplan BS Hoch &amp; Tiefbau</a:t>
            </a:r>
            <a:endParaRPr kumimoji="0" lang="de-DE" altLang="de-DE" sz="2000" b="1" i="1" u="none" strike="noStrike" kern="1200" cap="none" spc="0" normalizeH="0" baseline="0" noProof="0" dirty="0">
              <a:ln>
                <a:noFill/>
              </a:ln>
              <a:solidFill>
                <a:srgbClr val="00295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64515" name="Grafik 15">
            <a:extLst>
              <a:ext uri="{FF2B5EF4-FFF2-40B4-BE49-F238E27FC236}">
                <a16:creationId xmlns:a16="http://schemas.microsoft.com/office/drawing/2014/main" id="{E04AE9FB-23A7-45B3-9262-65525B04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8" y="6533356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feld 9">
            <a:extLst>
              <a:ext uri="{FF2B5EF4-FFF2-40B4-BE49-F238E27FC236}">
                <a16:creationId xmlns:a16="http://schemas.microsoft.com/office/drawing/2014/main" id="{8767BC37-A119-41C9-8EFD-6E9D3796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25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de-DE" altLang="de-DE" sz="1200" b="1" i="0" u="none" strike="noStrike" kern="1200" cap="none" spc="0" normalizeH="0" baseline="0" noProof="0">
              <a:ln>
                <a:noFill/>
              </a:ln>
              <a:solidFill>
                <a:srgbClr val="00295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4520" name="Rechteck 8">
            <a:extLst>
              <a:ext uri="{FF2B5EF4-FFF2-40B4-BE49-F238E27FC236}">
                <a16:creationId xmlns:a16="http://schemas.microsoft.com/office/drawing/2014/main" id="{B4BF3A9C-5412-4EF7-B468-545806B7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" y="1184572"/>
            <a:ext cx="9140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1" u="none" strike="noStrike" kern="1200" cap="none" spc="0" normalizeH="0" baseline="0" noProof="0" dirty="0">
              <a:ln>
                <a:noFill/>
              </a:ln>
              <a:solidFill>
                <a:srgbClr val="00295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400" b="1" i="1" dirty="0">
              <a:solidFill>
                <a:srgbClr val="00295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1" u="none" strike="noStrike" kern="1200" cap="none" spc="0" normalizeH="0" baseline="0" noProof="0" dirty="0">
              <a:ln>
                <a:noFill/>
              </a:ln>
              <a:solidFill>
                <a:srgbClr val="00295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797040-4D11-E509-D46D-D3B7983F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550" y="1803400"/>
            <a:ext cx="3857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EA93ED-24DF-ADDD-D654-0B6F07B57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861" y="1229146"/>
            <a:ext cx="9144000" cy="38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982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7">
            <a:extLst>
              <a:ext uri="{FF2B5EF4-FFF2-40B4-BE49-F238E27FC236}">
                <a16:creationId xmlns:a16="http://schemas.microsoft.com/office/drawing/2014/main" id="{1F522938-7B66-4C78-A177-256351DA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Ansprechpartner</a:t>
            </a:r>
            <a:endParaRPr lang="de-DE" altLang="de-DE" sz="2000" b="1" i="1" dirty="0">
              <a:solidFill>
                <a:srgbClr val="00295F"/>
              </a:solidFill>
            </a:endParaRPr>
          </a:p>
        </p:txBody>
      </p:sp>
      <p:pic>
        <p:nvPicPr>
          <p:cNvPr id="64515" name="Grafik 15">
            <a:extLst>
              <a:ext uri="{FF2B5EF4-FFF2-40B4-BE49-F238E27FC236}">
                <a16:creationId xmlns:a16="http://schemas.microsoft.com/office/drawing/2014/main" id="{E04AE9FB-23A7-45B3-9262-65525B04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8" y="6533356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feld 9">
            <a:extLst>
              <a:ext uri="{FF2B5EF4-FFF2-40B4-BE49-F238E27FC236}">
                <a16:creationId xmlns:a16="http://schemas.microsoft.com/office/drawing/2014/main" id="{8767BC37-A119-41C9-8EFD-6E9D3796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3425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altLang="de-DE" sz="1200" b="1">
              <a:solidFill>
                <a:srgbClr val="00295F"/>
              </a:solidFill>
            </a:endParaRPr>
          </a:p>
        </p:txBody>
      </p:sp>
      <p:sp>
        <p:nvSpPr>
          <p:cNvPr id="64520" name="Rechteck 8">
            <a:extLst>
              <a:ext uri="{FF2B5EF4-FFF2-40B4-BE49-F238E27FC236}">
                <a16:creationId xmlns:a16="http://schemas.microsoft.com/office/drawing/2014/main" id="{B4BF3A9C-5412-4EF7-B468-545806B7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124744"/>
            <a:ext cx="5976664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1600" b="1" i="1" u="sng" dirty="0">
                <a:solidFill>
                  <a:srgbClr val="00295F"/>
                </a:solidFill>
              </a:rPr>
              <a:t>Gemeinde </a:t>
            </a:r>
            <a:r>
              <a:rPr lang="de-DE" altLang="de-DE" sz="1600" b="1" i="1" u="sng" dirty="0" err="1">
                <a:solidFill>
                  <a:srgbClr val="00295F"/>
                </a:solidFill>
              </a:rPr>
              <a:t>Röllbach</a:t>
            </a:r>
            <a:r>
              <a:rPr lang="de-DE" altLang="de-DE" sz="1600" b="1" i="1" u="sng" dirty="0">
                <a:solidFill>
                  <a:srgbClr val="00295F"/>
                </a:solidFill>
              </a:rPr>
              <a:t>: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Bauamt:		Sigmund Geiger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Tel.: 09374/97996-40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E-Mail: </a:t>
            </a:r>
            <a:r>
              <a:rPr lang="de-DE" altLang="de-DE" sz="1600" b="1" i="1" dirty="0">
                <a:solidFill>
                  <a:srgbClr val="00295F"/>
                </a:solidFill>
                <a:hlinkClick r:id="rId4"/>
              </a:rPr>
              <a:t>sigmund.geiger@moenchberg.de</a:t>
            </a:r>
            <a:endParaRPr lang="de-DE" altLang="de-DE" sz="1600" b="1" i="1" dirty="0">
              <a:solidFill>
                <a:srgbClr val="00295F"/>
              </a:solidFill>
            </a:endParaRPr>
          </a:p>
          <a:p>
            <a:pPr eaLnBrk="1" hangingPunct="1"/>
            <a:endParaRPr lang="de-DE" altLang="de-DE" sz="1100" b="1" i="1" u="sng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1600" b="1" i="1" u="sng" dirty="0">
                <a:solidFill>
                  <a:srgbClr val="00295F"/>
                </a:solidFill>
              </a:rPr>
              <a:t>Ingenieurgesellschaft Steenken &amp; Breitenbach: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Bauleitung: 	Andrea Hirte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Tel.: 09372/949434-49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E-Mail: </a:t>
            </a:r>
            <a:r>
              <a:rPr lang="de-DE" altLang="de-DE" sz="1600" b="1" i="1" dirty="0">
                <a:solidFill>
                  <a:srgbClr val="00295F"/>
                </a:solidFill>
                <a:hlinkClick r:id="rId5"/>
              </a:rPr>
              <a:t>a.hirte@isb-ingenieure.de</a:t>
            </a:r>
            <a:endParaRPr lang="de-DE" altLang="de-DE" sz="1600" b="1" i="1" dirty="0">
              <a:solidFill>
                <a:srgbClr val="00295F"/>
              </a:solidFill>
            </a:endParaRPr>
          </a:p>
          <a:p>
            <a:pPr eaLnBrk="1" hangingPunct="1"/>
            <a:endParaRPr lang="de-DE" altLang="de-DE" sz="1100" b="1" i="1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1600" b="1" i="1" u="sng" dirty="0">
                <a:solidFill>
                  <a:srgbClr val="00295F"/>
                </a:solidFill>
              </a:rPr>
              <a:t>BS Hoch- und Tiefbau: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Bauleitung:	Marleen Stauch und Armin </a:t>
            </a:r>
            <a:r>
              <a:rPr lang="de-DE" altLang="de-DE" sz="1600" b="1" i="1" dirty="0" err="1">
                <a:solidFill>
                  <a:srgbClr val="00295F"/>
                </a:solidFill>
              </a:rPr>
              <a:t>Baußenwein</a:t>
            </a:r>
            <a:endParaRPr lang="de-DE" altLang="de-DE" sz="1600" b="1" i="1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Tel.: 07930-3274615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E-Mail: </a:t>
            </a:r>
            <a:r>
              <a:rPr lang="de-DE" altLang="de-DE" sz="1600" b="1" i="1" dirty="0">
                <a:solidFill>
                  <a:srgbClr val="00295F"/>
                </a:solidFill>
                <a:hlinkClick r:id="rId6"/>
              </a:rPr>
              <a:t>m.stauch@bs-bau.eu</a:t>
            </a:r>
            <a:endParaRPr lang="de-DE" altLang="de-DE" sz="1600" b="1" i="1" dirty="0">
              <a:solidFill>
                <a:srgbClr val="00295F"/>
              </a:solidFill>
            </a:endParaRPr>
          </a:p>
          <a:p>
            <a:pPr eaLnBrk="1" hangingPunct="1"/>
            <a:endParaRPr lang="de-DE" altLang="de-DE" sz="800" b="1" i="1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Polier:		Armin </a:t>
            </a:r>
            <a:r>
              <a:rPr lang="de-DE" altLang="de-DE" sz="1600" b="1" i="1" dirty="0" err="1">
                <a:solidFill>
                  <a:srgbClr val="00295F"/>
                </a:solidFill>
              </a:rPr>
              <a:t>Baußenwein</a:t>
            </a:r>
            <a:endParaRPr lang="de-DE" altLang="de-DE" sz="1600" b="1" i="1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	Tel.: 0151/10836331</a:t>
            </a:r>
          </a:p>
          <a:p>
            <a:pPr eaLnBrk="1" hangingPunct="1"/>
            <a:r>
              <a:rPr lang="de-DE" altLang="de-DE" sz="1600" b="1" i="1" dirty="0">
                <a:solidFill>
                  <a:srgbClr val="00295F"/>
                </a:solidFill>
              </a:rPr>
              <a:t>	</a:t>
            </a:r>
            <a:r>
              <a:rPr lang="de-DE" altLang="de-DE" sz="1800" b="1" i="1" dirty="0">
                <a:solidFill>
                  <a:srgbClr val="00295F"/>
                </a:solidFill>
              </a:rPr>
              <a:t>	</a:t>
            </a:r>
            <a:r>
              <a:rPr lang="de-DE" altLang="de-DE" sz="1600" b="1" i="1" dirty="0">
                <a:solidFill>
                  <a:srgbClr val="00295F"/>
                </a:solidFill>
              </a:rPr>
              <a:t>E-Mail: </a:t>
            </a:r>
            <a:r>
              <a:rPr lang="de-DE" altLang="de-DE" sz="1600" b="1" i="1" dirty="0">
                <a:solidFill>
                  <a:srgbClr val="00295F"/>
                </a:solidFill>
                <a:hlinkClick r:id="rId7"/>
              </a:rPr>
              <a:t>a.baussenwein@bs-bau.eu</a:t>
            </a:r>
            <a:endParaRPr lang="de-DE" altLang="de-DE" sz="1600" b="1" i="1" u="sng" dirty="0">
              <a:solidFill>
                <a:srgbClr val="00295F"/>
              </a:solidFill>
            </a:endParaRPr>
          </a:p>
          <a:p>
            <a:pPr eaLnBrk="1" hangingPunct="1"/>
            <a:r>
              <a:rPr lang="de-DE" altLang="de-DE" sz="1500" b="1" i="1" dirty="0">
                <a:solidFill>
                  <a:srgbClr val="00295F"/>
                </a:solidFill>
                <a:highlight>
                  <a:srgbClr val="FFFF00"/>
                </a:highlight>
              </a:rPr>
              <a:t>	</a:t>
            </a:r>
            <a:endParaRPr lang="de-DE" altLang="de-DE" sz="2000" b="1" i="1" dirty="0">
              <a:solidFill>
                <a:srgbClr val="00295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87285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6AE11E-C4E1-2D22-578B-EA843579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78" y="1112310"/>
            <a:ext cx="5200363" cy="370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Rechteck 7">
            <a:extLst>
              <a:ext uri="{FF2B5EF4-FFF2-40B4-BE49-F238E27FC236}">
                <a16:creationId xmlns:a16="http://schemas.microsoft.com/office/drawing/2014/main" id="{B1D3A34D-D585-4398-8486-9698E0D2E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Ausbaubereich/ Maßnahmen</a:t>
            </a:r>
          </a:p>
        </p:txBody>
      </p:sp>
      <p:sp>
        <p:nvSpPr>
          <p:cNvPr id="13317" name="Rechteck 12">
            <a:extLst>
              <a:ext uri="{FF2B5EF4-FFF2-40B4-BE49-F238E27FC236}">
                <a16:creationId xmlns:a16="http://schemas.microsoft.com/office/drawing/2014/main" id="{94FEEF3C-E74F-4478-B90A-75EA84F506A0}"/>
              </a:ext>
            </a:extLst>
          </p:cNvPr>
          <p:cNvSpPr>
            <a:spLocks noChangeArrowheads="1"/>
          </p:cNvSpPr>
          <p:nvPr/>
        </p:nvSpPr>
        <p:spPr bwMode="auto">
          <a:xfrm rot="215220">
            <a:off x="6953054" y="1193459"/>
            <a:ext cx="884138" cy="23083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900" b="1" u="sng" dirty="0">
                <a:solidFill>
                  <a:schemeClr val="bg1"/>
                </a:solidFill>
              </a:rPr>
              <a:t>„Im Steinig“</a:t>
            </a:r>
            <a:endParaRPr lang="de-DE" altLang="de-DE" sz="900" i="1" u="sng" dirty="0">
              <a:solidFill>
                <a:schemeClr val="bg1"/>
              </a:solidFill>
            </a:endParaRPr>
          </a:p>
        </p:txBody>
      </p:sp>
      <p:pic>
        <p:nvPicPr>
          <p:cNvPr id="13319" name="Grafik 15">
            <a:extLst>
              <a:ext uri="{FF2B5EF4-FFF2-40B4-BE49-F238E27FC236}">
                <a16:creationId xmlns:a16="http://schemas.microsoft.com/office/drawing/2014/main" id="{B5171A12-CBDE-411D-99F3-761733AB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hteck 36">
            <a:extLst>
              <a:ext uri="{FF2B5EF4-FFF2-40B4-BE49-F238E27FC236}">
                <a16:creationId xmlns:a16="http://schemas.microsoft.com/office/drawing/2014/main" id="{01E5ED52-6F9E-4C67-BCD2-F74BD308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41" y="6240945"/>
            <a:ext cx="1295400" cy="246063"/>
          </a:xfrm>
          <a:prstGeom prst="rect">
            <a:avLst/>
          </a:prstGeom>
          <a:solidFill>
            <a:schemeClr val="bg1">
              <a:alpha val="6196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000" b="1">
                <a:solidFill>
                  <a:srgbClr val="FF0000"/>
                </a:solidFill>
              </a:rPr>
              <a:t>Ausbaubereich</a:t>
            </a:r>
            <a:endParaRPr lang="de-DE" altLang="de-DE" sz="900" i="1">
              <a:solidFill>
                <a:srgbClr val="FF0000"/>
              </a:solidFill>
            </a:endParaRPr>
          </a:p>
        </p:txBody>
      </p:sp>
      <p:sp>
        <p:nvSpPr>
          <p:cNvPr id="13334" name="Rechteck 59">
            <a:extLst>
              <a:ext uri="{FF2B5EF4-FFF2-40B4-BE49-F238E27FC236}">
                <a16:creationId xmlns:a16="http://schemas.microsoft.com/office/drawing/2014/main" id="{2FD449FB-BF52-4984-9265-EC4EAD1C3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79513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1400" b="1" u="sng" dirty="0">
                <a:solidFill>
                  <a:srgbClr val="00295F"/>
                </a:solidFill>
              </a:rPr>
              <a:t>Tiefbaumaßnahmen im Zusammenhang mit Vollausbaumaßnahme:</a:t>
            </a:r>
          </a:p>
        </p:txBody>
      </p:sp>
      <p:sp>
        <p:nvSpPr>
          <p:cNvPr id="13335" name="Rechteck 60">
            <a:extLst>
              <a:ext uri="{FF2B5EF4-FFF2-40B4-BE49-F238E27FC236}">
                <a16:creationId xmlns:a16="http://schemas.microsoft.com/office/drawing/2014/main" id="{E0F8B656-ABFC-4336-9339-9C97F55C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1175"/>
            <a:ext cx="38420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400" b="1" u="sng" dirty="0">
                <a:solidFill>
                  <a:srgbClr val="00295F"/>
                </a:solidFill>
              </a:rPr>
              <a:t>Kanalisation: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rgbClr val="00295F"/>
                </a:solidFill>
              </a:rPr>
              <a:t>Erneuerung Mischwasserkanal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rgbClr val="00295F"/>
                </a:solidFill>
              </a:rPr>
              <a:t>Erneuerung Kanal- Hausanschlüsse</a:t>
            </a:r>
          </a:p>
        </p:txBody>
      </p:sp>
      <p:sp>
        <p:nvSpPr>
          <p:cNvPr id="13336" name="Rechteck 61">
            <a:extLst>
              <a:ext uri="{FF2B5EF4-FFF2-40B4-BE49-F238E27FC236}">
                <a16:creationId xmlns:a16="http://schemas.microsoft.com/office/drawing/2014/main" id="{7D91DABF-EA24-411A-9477-B6D00924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2736"/>
            <a:ext cx="35783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1400" b="1" u="sng" dirty="0">
                <a:solidFill>
                  <a:srgbClr val="00295F"/>
                </a:solidFill>
              </a:rPr>
              <a:t>Wasserleitung: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rgbClr val="00295F"/>
                </a:solidFill>
              </a:rPr>
              <a:t>Erneuerung Hauptwasserleitung;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rgbClr val="00295F"/>
                </a:solidFill>
              </a:rPr>
              <a:t>Erneuerung WL- Hausanschlüsse;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55CCAB-BDFD-4338-AC69-8BAB76E2F0AD}"/>
              </a:ext>
            </a:extLst>
          </p:cNvPr>
          <p:cNvSpPr/>
          <p:nvPr/>
        </p:nvSpPr>
        <p:spPr>
          <a:xfrm>
            <a:off x="0" y="3604297"/>
            <a:ext cx="72259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u="sng" dirty="0">
                <a:solidFill>
                  <a:srgbClr val="00295F"/>
                </a:solidFill>
                <a:latin typeface="+mn-lt"/>
              </a:rPr>
              <a:t>Sonstige Versorgungsleitungen</a:t>
            </a:r>
            <a:endParaRPr lang="de-DE" sz="1400" dirty="0">
              <a:solidFill>
                <a:srgbClr val="00295F"/>
              </a:solidFill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0295F"/>
                </a:solidFill>
                <a:latin typeface="+mn-lt"/>
              </a:rPr>
              <a:t>Telekom: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  <a:latin typeface="+mn-lt"/>
              </a:rPr>
              <a:t>        - ggfs. </a:t>
            </a:r>
            <a:r>
              <a:rPr lang="de-DE" sz="1300" dirty="0" err="1">
                <a:solidFill>
                  <a:srgbClr val="00295F"/>
                </a:solidFill>
                <a:latin typeface="+mn-lt"/>
              </a:rPr>
              <a:t>Umverlegungen</a:t>
            </a:r>
            <a:r>
              <a:rPr lang="de-DE" sz="1300" dirty="0">
                <a:solidFill>
                  <a:srgbClr val="00295F"/>
                </a:solidFill>
                <a:latin typeface="+mn-lt"/>
              </a:rPr>
              <a:t> erforderlich;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- Abstimmung /Koordination mit der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  Verlegung von Glasfaser;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0295F"/>
                </a:solidFill>
              </a:rPr>
              <a:t>Bayernwerk (Strom):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- Neu-/ </a:t>
            </a:r>
            <a:r>
              <a:rPr lang="de-DE" sz="1300" dirty="0" err="1">
                <a:solidFill>
                  <a:srgbClr val="00295F"/>
                </a:solidFill>
              </a:rPr>
              <a:t>Umverlegung</a:t>
            </a:r>
            <a:r>
              <a:rPr lang="de-DE" sz="1300" dirty="0">
                <a:solidFill>
                  <a:srgbClr val="00295F"/>
                </a:solidFill>
              </a:rPr>
              <a:t> von Leitungen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- Teilweise Erneuerung/ Anpassung der Beleuchtungsanlage;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- ggfs. erforderliche </a:t>
            </a:r>
            <a:r>
              <a:rPr lang="de-DE" sz="1300" dirty="0" err="1">
                <a:solidFill>
                  <a:srgbClr val="00295F"/>
                </a:solidFill>
              </a:rPr>
              <a:t>Umverlegungen</a:t>
            </a:r>
            <a:r>
              <a:rPr lang="de-DE" sz="1300" dirty="0">
                <a:solidFill>
                  <a:srgbClr val="00295F"/>
                </a:solidFill>
              </a:rPr>
              <a:t>/ Sicherungen der bestehenden Versorgungsleitungen 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0295F"/>
                </a:solidFill>
              </a:rPr>
              <a:t>Bayernwerk (Gas):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- keine Neu-/ </a:t>
            </a:r>
            <a:r>
              <a:rPr lang="de-DE" sz="1300" dirty="0" err="1">
                <a:solidFill>
                  <a:srgbClr val="00295F"/>
                </a:solidFill>
              </a:rPr>
              <a:t>Umverlegung</a:t>
            </a:r>
            <a:r>
              <a:rPr lang="de-DE" sz="1300" dirty="0">
                <a:solidFill>
                  <a:srgbClr val="00295F"/>
                </a:solidFill>
              </a:rPr>
              <a:t> von Leitungen geplant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rgbClr val="00295F"/>
                </a:solidFill>
              </a:rPr>
              <a:t>          (finale Abstimmung erforderlich)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rgbClr val="00295F"/>
              </a:solidFill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91BEE1-86E9-440C-AA57-657DB1027972}"/>
              </a:ext>
            </a:extLst>
          </p:cNvPr>
          <p:cNvSpPr/>
          <p:nvPr/>
        </p:nvSpPr>
        <p:spPr>
          <a:xfrm>
            <a:off x="7215737" y="6283013"/>
            <a:ext cx="358775" cy="161925"/>
          </a:xfrm>
          <a:prstGeom prst="rect">
            <a:avLst/>
          </a:prstGeom>
          <a:solidFill>
            <a:srgbClr val="FBA102">
              <a:alpha val="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Rechteck 12">
            <a:extLst>
              <a:ext uri="{FF2B5EF4-FFF2-40B4-BE49-F238E27FC236}">
                <a16:creationId xmlns:a16="http://schemas.microsoft.com/office/drawing/2014/main" id="{102FC365-9221-4388-8377-380CB69BF20E}"/>
              </a:ext>
            </a:extLst>
          </p:cNvPr>
          <p:cNvSpPr>
            <a:spLocks noChangeArrowheads="1"/>
          </p:cNvSpPr>
          <p:nvPr/>
        </p:nvSpPr>
        <p:spPr bwMode="auto">
          <a:xfrm rot="19451679">
            <a:off x="5020081" y="2872968"/>
            <a:ext cx="1014096" cy="23083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900" b="1" u="sng" dirty="0">
                <a:solidFill>
                  <a:schemeClr val="bg1"/>
                </a:solidFill>
              </a:rPr>
              <a:t>„In den Vierteln“</a:t>
            </a:r>
            <a:endParaRPr lang="de-DE" altLang="de-DE" sz="900" i="1" u="sng" dirty="0">
              <a:solidFill>
                <a:schemeClr val="bg1"/>
              </a:solidFill>
            </a:endParaRPr>
          </a:p>
        </p:txBody>
      </p:sp>
      <p:sp>
        <p:nvSpPr>
          <p:cNvPr id="34" name="Rechteck 12">
            <a:extLst>
              <a:ext uri="{FF2B5EF4-FFF2-40B4-BE49-F238E27FC236}">
                <a16:creationId xmlns:a16="http://schemas.microsoft.com/office/drawing/2014/main" id="{82A30561-95A5-4A94-8755-3CC4A95A7254}"/>
              </a:ext>
            </a:extLst>
          </p:cNvPr>
          <p:cNvSpPr>
            <a:spLocks noChangeArrowheads="1"/>
          </p:cNvSpPr>
          <p:nvPr/>
        </p:nvSpPr>
        <p:spPr bwMode="auto">
          <a:xfrm rot="3778220">
            <a:off x="6004007" y="3841971"/>
            <a:ext cx="1004072" cy="233918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900" b="1" u="sng" dirty="0">
                <a:solidFill>
                  <a:schemeClr val="bg1"/>
                </a:solidFill>
              </a:rPr>
              <a:t>„In der Steige“</a:t>
            </a:r>
            <a:endParaRPr lang="de-DE" altLang="de-DE" sz="900" i="1" u="sng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A12267-EAFE-3F27-AA5C-8FBC9414C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162" y="4833937"/>
            <a:ext cx="1899279" cy="129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BAA5DF7-5A74-4975-BB33-8D09809C91E2}"/>
              </a:ext>
            </a:extLst>
          </p:cNvPr>
          <p:cNvCxnSpPr>
            <a:cxnSpLocks/>
          </p:cNvCxnSpPr>
          <p:nvPr/>
        </p:nvCxnSpPr>
        <p:spPr>
          <a:xfrm flipH="1">
            <a:off x="7819091" y="2204864"/>
            <a:ext cx="209293" cy="955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DA7D599-A939-8599-B11F-89353517DC2E}"/>
              </a:ext>
            </a:extLst>
          </p:cNvPr>
          <p:cNvCxnSpPr>
            <a:cxnSpLocks/>
          </p:cNvCxnSpPr>
          <p:nvPr/>
        </p:nvCxnSpPr>
        <p:spPr>
          <a:xfrm flipH="1">
            <a:off x="5846093" y="3410787"/>
            <a:ext cx="209293" cy="955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2227752-4147-8D53-E87E-94B57FEF7B60}"/>
              </a:ext>
            </a:extLst>
          </p:cNvPr>
          <p:cNvCxnSpPr>
            <a:cxnSpLocks/>
          </p:cNvCxnSpPr>
          <p:nvPr/>
        </p:nvCxnSpPr>
        <p:spPr>
          <a:xfrm>
            <a:off x="8322733" y="1333111"/>
            <a:ext cx="72008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2">
            <a:extLst>
              <a:ext uri="{FF2B5EF4-FFF2-40B4-BE49-F238E27FC236}">
                <a16:creationId xmlns:a16="http://schemas.microsoft.com/office/drawing/2014/main" id="{CE31DC5C-8CA1-7937-5D42-5632CDB072A2}"/>
              </a:ext>
            </a:extLst>
          </p:cNvPr>
          <p:cNvSpPr>
            <a:spLocks noChangeArrowheads="1"/>
          </p:cNvSpPr>
          <p:nvPr/>
        </p:nvSpPr>
        <p:spPr bwMode="auto">
          <a:xfrm rot="4423483">
            <a:off x="7231840" y="2025760"/>
            <a:ext cx="770879" cy="230832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900" b="1" u="sng" dirty="0">
                <a:solidFill>
                  <a:schemeClr val="bg1"/>
                </a:solidFill>
              </a:rPr>
              <a:t>„Im Steinig“</a:t>
            </a:r>
            <a:endParaRPr lang="de-DE" altLang="de-DE" sz="900" i="1" u="sng" dirty="0">
              <a:solidFill>
                <a:schemeClr val="bg1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1C5F2D0-1B8B-23ED-DE5E-66E0AA13DB1A}"/>
              </a:ext>
            </a:extLst>
          </p:cNvPr>
          <p:cNvSpPr/>
          <p:nvPr/>
        </p:nvSpPr>
        <p:spPr>
          <a:xfrm>
            <a:off x="4651899" y="1491163"/>
            <a:ext cx="3684233" cy="2512666"/>
          </a:xfrm>
          <a:custGeom>
            <a:avLst/>
            <a:gdLst>
              <a:gd name="connsiteX0" fmla="*/ 3684233 w 3684233"/>
              <a:gd name="connsiteY0" fmla="*/ 286 h 2512666"/>
              <a:gd name="connsiteX1" fmla="*/ 3089429 w 3684233"/>
              <a:gd name="connsiteY1" fmla="*/ 53552 h 2512666"/>
              <a:gd name="connsiteX2" fmla="*/ 2539014 w 3684233"/>
              <a:gd name="connsiteY2" fmla="*/ 26919 h 2512666"/>
              <a:gd name="connsiteX3" fmla="*/ 2166151 w 3684233"/>
              <a:gd name="connsiteY3" fmla="*/ 286 h 2512666"/>
              <a:gd name="connsiteX4" fmla="*/ 1855433 w 3684233"/>
              <a:gd name="connsiteY4" fmla="*/ 44674 h 2512666"/>
              <a:gd name="connsiteX5" fmla="*/ 1731146 w 3684233"/>
              <a:gd name="connsiteY5" fmla="*/ 168961 h 2512666"/>
              <a:gd name="connsiteX6" fmla="*/ 1704513 w 3684233"/>
              <a:gd name="connsiteY6" fmla="*/ 382025 h 2512666"/>
              <a:gd name="connsiteX7" fmla="*/ 1775534 w 3684233"/>
              <a:gd name="connsiteY7" fmla="*/ 621722 h 2512666"/>
              <a:gd name="connsiteX8" fmla="*/ 1811045 w 3684233"/>
              <a:gd name="connsiteY8" fmla="*/ 932441 h 2512666"/>
              <a:gd name="connsiteX9" fmla="*/ 1713390 w 3684233"/>
              <a:gd name="connsiteY9" fmla="*/ 1278670 h 2512666"/>
              <a:gd name="connsiteX10" fmla="*/ 1402672 w 3684233"/>
              <a:gd name="connsiteY10" fmla="*/ 1678165 h 2512666"/>
              <a:gd name="connsiteX11" fmla="*/ 1003177 w 3684233"/>
              <a:gd name="connsiteY11" fmla="*/ 1997761 h 2512666"/>
              <a:gd name="connsiteX12" fmla="*/ 443884 w 3684233"/>
              <a:gd name="connsiteY12" fmla="*/ 2326235 h 2512666"/>
              <a:gd name="connsiteX13" fmla="*/ 0 w 3684233"/>
              <a:gd name="connsiteY13" fmla="*/ 2512666 h 2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4233" h="2512666">
                <a:moveTo>
                  <a:pt x="3684233" y="286"/>
                </a:moveTo>
                <a:cubicBezTo>
                  <a:pt x="3482266" y="24699"/>
                  <a:pt x="3280299" y="49113"/>
                  <a:pt x="3089429" y="53552"/>
                </a:cubicBezTo>
                <a:cubicBezTo>
                  <a:pt x="2898559" y="57991"/>
                  <a:pt x="2692894" y="35797"/>
                  <a:pt x="2539014" y="26919"/>
                </a:cubicBezTo>
                <a:cubicBezTo>
                  <a:pt x="2385134" y="18041"/>
                  <a:pt x="2280081" y="-2673"/>
                  <a:pt x="2166151" y="286"/>
                </a:cubicBezTo>
                <a:cubicBezTo>
                  <a:pt x="2052221" y="3245"/>
                  <a:pt x="1927934" y="16562"/>
                  <a:pt x="1855433" y="44674"/>
                </a:cubicBezTo>
                <a:cubicBezTo>
                  <a:pt x="1782932" y="72786"/>
                  <a:pt x="1756299" y="112736"/>
                  <a:pt x="1731146" y="168961"/>
                </a:cubicBezTo>
                <a:cubicBezTo>
                  <a:pt x="1705993" y="225186"/>
                  <a:pt x="1697115" y="306565"/>
                  <a:pt x="1704513" y="382025"/>
                </a:cubicBezTo>
                <a:cubicBezTo>
                  <a:pt x="1711911" y="457485"/>
                  <a:pt x="1757779" y="529986"/>
                  <a:pt x="1775534" y="621722"/>
                </a:cubicBezTo>
                <a:cubicBezTo>
                  <a:pt x="1793289" y="713458"/>
                  <a:pt x="1821402" y="822950"/>
                  <a:pt x="1811045" y="932441"/>
                </a:cubicBezTo>
                <a:cubicBezTo>
                  <a:pt x="1800688" y="1041932"/>
                  <a:pt x="1781452" y="1154383"/>
                  <a:pt x="1713390" y="1278670"/>
                </a:cubicBezTo>
                <a:cubicBezTo>
                  <a:pt x="1645328" y="1402957"/>
                  <a:pt x="1521041" y="1558317"/>
                  <a:pt x="1402672" y="1678165"/>
                </a:cubicBezTo>
                <a:cubicBezTo>
                  <a:pt x="1284303" y="1798013"/>
                  <a:pt x="1162975" y="1889749"/>
                  <a:pt x="1003177" y="1997761"/>
                </a:cubicBezTo>
                <a:cubicBezTo>
                  <a:pt x="843379" y="2105773"/>
                  <a:pt x="611080" y="2240418"/>
                  <a:pt x="443884" y="2326235"/>
                </a:cubicBezTo>
                <a:cubicBezTo>
                  <a:pt x="276688" y="2412053"/>
                  <a:pt x="138344" y="2462359"/>
                  <a:pt x="0" y="251266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E9BE6010-0A50-B7B3-D72F-8F043D510601}"/>
              </a:ext>
            </a:extLst>
          </p:cNvPr>
          <p:cNvSpPr/>
          <p:nvPr/>
        </p:nvSpPr>
        <p:spPr>
          <a:xfrm>
            <a:off x="7696940" y="1553592"/>
            <a:ext cx="239697" cy="648070"/>
          </a:xfrm>
          <a:custGeom>
            <a:avLst/>
            <a:gdLst>
              <a:gd name="connsiteX0" fmla="*/ 0 w 239697"/>
              <a:gd name="connsiteY0" fmla="*/ 0 h 648070"/>
              <a:gd name="connsiteX1" fmla="*/ 53266 w 239697"/>
              <a:gd name="connsiteY1" fmla="*/ 177554 h 648070"/>
              <a:gd name="connsiteX2" fmla="*/ 124287 w 239697"/>
              <a:gd name="connsiteY2" fmla="*/ 426128 h 648070"/>
              <a:gd name="connsiteX3" fmla="*/ 239697 w 239697"/>
              <a:gd name="connsiteY3" fmla="*/ 64807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97" h="648070">
                <a:moveTo>
                  <a:pt x="0" y="0"/>
                </a:moveTo>
                <a:cubicBezTo>
                  <a:pt x="16276" y="53266"/>
                  <a:pt x="32552" y="106533"/>
                  <a:pt x="53266" y="177554"/>
                </a:cubicBezTo>
                <a:cubicBezTo>
                  <a:pt x="73980" y="248575"/>
                  <a:pt x="93215" y="347709"/>
                  <a:pt x="124287" y="426128"/>
                </a:cubicBezTo>
                <a:cubicBezTo>
                  <a:pt x="155359" y="504547"/>
                  <a:pt x="197528" y="576308"/>
                  <a:pt x="239697" y="64807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6BE100B-4A73-93CB-4216-4D300C796C87}"/>
              </a:ext>
            </a:extLst>
          </p:cNvPr>
          <p:cNvSpPr/>
          <p:nvPr/>
        </p:nvSpPr>
        <p:spPr>
          <a:xfrm>
            <a:off x="7936637" y="2059619"/>
            <a:ext cx="248575" cy="133165"/>
          </a:xfrm>
          <a:custGeom>
            <a:avLst/>
            <a:gdLst>
              <a:gd name="connsiteX0" fmla="*/ 248575 w 248575"/>
              <a:gd name="connsiteY0" fmla="*/ 0 h 133165"/>
              <a:gd name="connsiteX1" fmla="*/ 0 w 248575"/>
              <a:gd name="connsiteY1" fmla="*/ 133165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75" h="133165">
                <a:moveTo>
                  <a:pt x="248575" y="0"/>
                </a:moveTo>
                <a:lnTo>
                  <a:pt x="0" y="13316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E67C1C4C-63B7-0B09-220B-D8F43B1CD4D3}"/>
              </a:ext>
            </a:extLst>
          </p:cNvPr>
          <p:cNvSpPr/>
          <p:nvPr/>
        </p:nvSpPr>
        <p:spPr>
          <a:xfrm>
            <a:off x="8149701" y="1908699"/>
            <a:ext cx="97654" cy="275208"/>
          </a:xfrm>
          <a:custGeom>
            <a:avLst/>
            <a:gdLst>
              <a:gd name="connsiteX0" fmla="*/ 0 w 97654"/>
              <a:gd name="connsiteY0" fmla="*/ 0 h 275208"/>
              <a:gd name="connsiteX1" fmla="*/ 44388 w 97654"/>
              <a:gd name="connsiteY1" fmla="*/ 159798 h 275208"/>
              <a:gd name="connsiteX2" fmla="*/ 97654 w 97654"/>
              <a:gd name="connsiteY2" fmla="*/ 275208 h 2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54" h="275208">
                <a:moveTo>
                  <a:pt x="0" y="0"/>
                </a:moveTo>
                <a:cubicBezTo>
                  <a:pt x="14056" y="56965"/>
                  <a:pt x="28112" y="113930"/>
                  <a:pt x="44388" y="159798"/>
                </a:cubicBezTo>
                <a:cubicBezTo>
                  <a:pt x="60664" y="205666"/>
                  <a:pt x="79159" y="240437"/>
                  <a:pt x="97654" y="27520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33B1241D-E282-9161-C1B0-F1A1C05F948F}"/>
              </a:ext>
            </a:extLst>
          </p:cNvPr>
          <p:cNvSpPr/>
          <p:nvPr/>
        </p:nvSpPr>
        <p:spPr>
          <a:xfrm flipH="1">
            <a:off x="5861856" y="3340040"/>
            <a:ext cx="78295" cy="118538"/>
          </a:xfrm>
          <a:custGeom>
            <a:avLst/>
            <a:gdLst>
              <a:gd name="connsiteX0" fmla="*/ 248575 w 248575"/>
              <a:gd name="connsiteY0" fmla="*/ 0 h 133165"/>
              <a:gd name="connsiteX1" fmla="*/ 0 w 248575"/>
              <a:gd name="connsiteY1" fmla="*/ 133165 h 1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75" h="133165">
                <a:moveTo>
                  <a:pt x="248575" y="0"/>
                </a:moveTo>
                <a:lnTo>
                  <a:pt x="0" y="13316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DB8A5B-82F9-C0B3-7F91-6C81A9F4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" y="2852701"/>
            <a:ext cx="8985633" cy="393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Ausbauplanung Straße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1</a:t>
            </a: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C8CCFD7-22B9-8B25-D07C-933D1F68D983}"/>
              </a:ext>
            </a:extLst>
          </p:cNvPr>
          <p:cNvCxnSpPr>
            <a:cxnSpLocks/>
          </p:cNvCxnSpPr>
          <p:nvPr/>
        </p:nvCxnSpPr>
        <p:spPr>
          <a:xfrm>
            <a:off x="8433938" y="3710890"/>
            <a:ext cx="481158" cy="1332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7">
            <a:extLst>
              <a:ext uri="{FF2B5EF4-FFF2-40B4-BE49-F238E27FC236}">
                <a16:creationId xmlns:a16="http://schemas.microsoft.com/office/drawing/2014/main" id="{D6B1CFD9-F268-C47F-944F-CAD4C572A63C}"/>
              </a:ext>
            </a:extLst>
          </p:cNvPr>
          <p:cNvSpPr>
            <a:spLocks noChangeArrowheads="1"/>
          </p:cNvSpPr>
          <p:nvPr/>
        </p:nvSpPr>
        <p:spPr bwMode="auto">
          <a:xfrm rot="4343764">
            <a:off x="8426695" y="5125357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Q4-Q4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0F48A6-2059-4F57-0C45-65D930F7C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1556792"/>
            <a:ext cx="4383390" cy="207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10">
            <a:extLst>
              <a:ext uri="{FF2B5EF4-FFF2-40B4-BE49-F238E27FC236}">
                <a16:creationId xmlns:a16="http://schemas.microsoft.com/office/drawing/2014/main" id="{4065554C-7B4E-9897-0DA6-DE5A3B2C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" y="1097314"/>
            <a:ext cx="384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1200" b="1" u="sng" dirty="0">
                <a:solidFill>
                  <a:srgbClr val="00295F"/>
                </a:solidFill>
              </a:rPr>
              <a:t>Parameter: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  <a:sym typeface="Wingdings" panose="05000000000000000000" pitchFamily="2" charset="2"/>
              </a:rPr>
              <a:t>Fahrbahnbr</a:t>
            </a:r>
            <a:r>
              <a:rPr lang="de-DE" altLang="de-DE" sz="1200" b="1" dirty="0">
                <a:solidFill>
                  <a:srgbClr val="00295F"/>
                </a:solidFill>
              </a:rPr>
              <a:t>eite 	B = mind. 5,00 m - 5,50 m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</a:rPr>
              <a:t>Gehweg: 	B = mind. 1,25 m</a:t>
            </a:r>
          </a:p>
        </p:txBody>
      </p:sp>
    </p:spTree>
    <p:extLst>
      <p:ext uri="{BB962C8B-B14F-4D97-AF65-F5344CB8AC3E}">
        <p14:creationId xmlns:p14="http://schemas.microsoft.com/office/powerpoint/2010/main" val="8119841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Kanalisation/ Wasserleitung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1</a:t>
            </a: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95D4C8B-52B8-3B69-DB59-B6549C3A3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6" y="1533441"/>
            <a:ext cx="8964488" cy="423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9569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854757-A577-1E74-9D8D-C9CD4FEB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538569"/>
            <a:ext cx="8964488" cy="429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Ausbauplanung Straße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2</a:t>
            </a:r>
            <a:r>
              <a:rPr lang="de-DE" altLang="de-DE" sz="2800" b="1" dirty="0">
                <a:solidFill>
                  <a:srgbClr val="00295F"/>
                </a:solidFill>
              </a:rPr>
              <a:t>  </a:t>
            </a:r>
            <a:endParaRPr lang="de-DE" altLang="de-DE" sz="2800" b="1" i="1" dirty="0">
              <a:solidFill>
                <a:srgbClr val="00295F"/>
              </a:solidFill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C8CCFD7-22B9-8B25-D07C-933D1F68D983}"/>
              </a:ext>
            </a:extLst>
          </p:cNvPr>
          <p:cNvCxnSpPr>
            <a:cxnSpLocks/>
          </p:cNvCxnSpPr>
          <p:nvPr/>
        </p:nvCxnSpPr>
        <p:spPr>
          <a:xfrm flipH="1">
            <a:off x="7675557" y="3391289"/>
            <a:ext cx="75666" cy="1537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7">
            <a:extLst>
              <a:ext uri="{FF2B5EF4-FFF2-40B4-BE49-F238E27FC236}">
                <a16:creationId xmlns:a16="http://schemas.microsoft.com/office/drawing/2014/main" id="{0237B425-B934-4ACA-5499-B8DAF7568494}"/>
              </a:ext>
            </a:extLst>
          </p:cNvPr>
          <p:cNvSpPr>
            <a:spLocks noChangeArrowheads="1"/>
          </p:cNvSpPr>
          <p:nvPr/>
        </p:nvSpPr>
        <p:spPr bwMode="auto">
          <a:xfrm rot="5648676">
            <a:off x="7210636" y="3375334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Q2-Q2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1B50EE7-3F60-EAB7-4395-BDC8E8DE3ED9}"/>
              </a:ext>
            </a:extLst>
          </p:cNvPr>
          <p:cNvCxnSpPr>
            <a:cxnSpLocks/>
          </p:cNvCxnSpPr>
          <p:nvPr/>
        </p:nvCxnSpPr>
        <p:spPr>
          <a:xfrm flipH="1">
            <a:off x="971600" y="6503166"/>
            <a:ext cx="1368152" cy="202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7014C4C-3800-062C-22F1-3CAD49A95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6" b="14496"/>
          <a:stretch/>
        </p:blipFill>
        <p:spPr>
          <a:xfrm>
            <a:off x="3982662" y="4955761"/>
            <a:ext cx="3959302" cy="172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hteck 17">
            <a:extLst>
              <a:ext uri="{FF2B5EF4-FFF2-40B4-BE49-F238E27FC236}">
                <a16:creationId xmlns:a16="http://schemas.microsoft.com/office/drawing/2014/main" id="{D6B1CFD9-F268-C47F-944F-CAD4C572A63C}"/>
              </a:ext>
            </a:extLst>
          </p:cNvPr>
          <p:cNvSpPr>
            <a:spLocks noChangeArrowheads="1"/>
          </p:cNvSpPr>
          <p:nvPr/>
        </p:nvSpPr>
        <p:spPr bwMode="auto">
          <a:xfrm rot="21272842">
            <a:off x="2373102" y="6197836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Q3-Q3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9ACBF2-805D-781A-AF31-108F68D39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1097314"/>
            <a:ext cx="3864507" cy="197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0">
            <a:extLst>
              <a:ext uri="{FF2B5EF4-FFF2-40B4-BE49-F238E27FC236}">
                <a16:creationId xmlns:a16="http://schemas.microsoft.com/office/drawing/2014/main" id="{A0C612C1-FC3F-1787-6CB1-31580488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" y="1097314"/>
            <a:ext cx="384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1200" b="1" u="sng" dirty="0">
                <a:solidFill>
                  <a:srgbClr val="00295F"/>
                </a:solidFill>
              </a:rPr>
              <a:t>Parameter: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  <a:sym typeface="Wingdings" panose="05000000000000000000" pitchFamily="2" charset="2"/>
              </a:rPr>
              <a:t>Fahrbahnbr</a:t>
            </a:r>
            <a:r>
              <a:rPr lang="de-DE" altLang="de-DE" sz="1200" b="1" dirty="0">
                <a:solidFill>
                  <a:srgbClr val="00295F"/>
                </a:solidFill>
              </a:rPr>
              <a:t>eite 	B = mind. 5,00 m - 5,50 m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</a:rPr>
              <a:t>Gehweg: 	B = mind. 1,25 m</a:t>
            </a:r>
          </a:p>
        </p:txBody>
      </p:sp>
    </p:spTree>
    <p:extLst>
      <p:ext uri="{BB962C8B-B14F-4D97-AF65-F5344CB8AC3E}">
        <p14:creationId xmlns:p14="http://schemas.microsoft.com/office/powerpoint/2010/main" val="1278685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52DA2DC-3BC9-EC51-65FA-E170E5DA3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99"/>
          <a:stretch/>
        </p:blipFill>
        <p:spPr>
          <a:xfrm>
            <a:off x="29996" y="2577547"/>
            <a:ext cx="8892480" cy="4245614"/>
          </a:xfrm>
          <a:prstGeom prst="rect">
            <a:avLst/>
          </a:prstGeom>
        </p:spPr>
      </p:pic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Ausbauplanung Straße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2</a:t>
            </a:r>
            <a:r>
              <a:rPr lang="de-DE" altLang="de-DE" sz="2800" b="1" dirty="0">
                <a:solidFill>
                  <a:srgbClr val="00295F"/>
                </a:solidFill>
              </a:rPr>
              <a:t>  </a:t>
            </a:r>
            <a:endParaRPr lang="de-DE" altLang="de-DE" sz="2800" b="1" i="1" dirty="0">
              <a:solidFill>
                <a:srgbClr val="00295F"/>
              </a:solidFill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C8CCFD7-22B9-8B25-D07C-933D1F68D983}"/>
              </a:ext>
            </a:extLst>
          </p:cNvPr>
          <p:cNvCxnSpPr>
            <a:cxnSpLocks/>
          </p:cNvCxnSpPr>
          <p:nvPr/>
        </p:nvCxnSpPr>
        <p:spPr>
          <a:xfrm>
            <a:off x="8374999" y="3701915"/>
            <a:ext cx="481158" cy="1332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1B50EE7-3F60-EAB7-4395-BDC8E8DE3ED9}"/>
              </a:ext>
            </a:extLst>
          </p:cNvPr>
          <p:cNvCxnSpPr>
            <a:cxnSpLocks/>
          </p:cNvCxnSpPr>
          <p:nvPr/>
        </p:nvCxnSpPr>
        <p:spPr>
          <a:xfrm flipH="1">
            <a:off x="29996" y="3818636"/>
            <a:ext cx="720080" cy="1098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7014C4C-3800-062C-22F1-3CAD49A95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6" b="14496"/>
          <a:stretch/>
        </p:blipFill>
        <p:spPr>
          <a:xfrm>
            <a:off x="4932040" y="1148077"/>
            <a:ext cx="4161369" cy="181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hteck 17">
            <a:extLst>
              <a:ext uri="{FF2B5EF4-FFF2-40B4-BE49-F238E27FC236}">
                <a16:creationId xmlns:a16="http://schemas.microsoft.com/office/drawing/2014/main" id="{D6B1CFD9-F268-C47F-944F-CAD4C572A63C}"/>
              </a:ext>
            </a:extLst>
          </p:cNvPr>
          <p:cNvSpPr>
            <a:spLocks noChangeArrowheads="1"/>
          </p:cNvSpPr>
          <p:nvPr/>
        </p:nvSpPr>
        <p:spPr bwMode="auto">
          <a:xfrm rot="4343764">
            <a:off x="8426695" y="5125357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Q3-Q3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F649CF-C226-1660-53B1-E8A7A0EFA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58" y="1878693"/>
            <a:ext cx="3919212" cy="185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17">
            <a:extLst>
              <a:ext uri="{FF2B5EF4-FFF2-40B4-BE49-F238E27FC236}">
                <a16:creationId xmlns:a16="http://schemas.microsoft.com/office/drawing/2014/main" id="{5F9ACE36-FE09-2F0C-6703-3C3980D624F0}"/>
              </a:ext>
            </a:extLst>
          </p:cNvPr>
          <p:cNvSpPr>
            <a:spLocks noChangeArrowheads="1"/>
          </p:cNvSpPr>
          <p:nvPr/>
        </p:nvSpPr>
        <p:spPr bwMode="auto">
          <a:xfrm rot="18265943">
            <a:off x="483407" y="3415054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1200" b="1" dirty="0">
                <a:solidFill>
                  <a:srgbClr val="FF0000"/>
                </a:solidFill>
              </a:rPr>
              <a:t>Q4-Q4</a:t>
            </a:r>
            <a:endParaRPr lang="de-DE" altLang="de-DE" sz="1200" i="1" dirty="0">
              <a:solidFill>
                <a:srgbClr val="FF0000"/>
              </a:solidFill>
            </a:endParaRP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7BDAB239-C1A3-12C3-81F4-87201F00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" y="1097314"/>
            <a:ext cx="384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de-DE" altLang="de-DE" sz="1200" b="1" u="sng" dirty="0">
                <a:solidFill>
                  <a:srgbClr val="00295F"/>
                </a:solidFill>
              </a:rPr>
              <a:t>Parameter: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  <a:sym typeface="Wingdings" panose="05000000000000000000" pitchFamily="2" charset="2"/>
              </a:rPr>
              <a:t>Fahrbahnbr</a:t>
            </a:r>
            <a:r>
              <a:rPr lang="de-DE" altLang="de-DE" sz="1200" b="1" dirty="0">
                <a:solidFill>
                  <a:srgbClr val="00295F"/>
                </a:solidFill>
              </a:rPr>
              <a:t>eite 	B = mind. 5,00 m - 5,50 m</a:t>
            </a:r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de-DE" altLang="de-DE" sz="1200" b="1" dirty="0">
                <a:solidFill>
                  <a:srgbClr val="00295F"/>
                </a:solidFill>
              </a:rPr>
              <a:t>Gehweg: 	B = mind. 1,25 m</a:t>
            </a:r>
          </a:p>
        </p:txBody>
      </p:sp>
    </p:spTree>
    <p:extLst>
      <p:ext uri="{BB962C8B-B14F-4D97-AF65-F5344CB8AC3E}">
        <p14:creationId xmlns:p14="http://schemas.microsoft.com/office/powerpoint/2010/main" val="35003309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Kanalisation/ Wasserleitung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2</a:t>
            </a:r>
            <a:r>
              <a:rPr lang="de-DE" altLang="de-DE" sz="2800" b="1" dirty="0">
                <a:solidFill>
                  <a:srgbClr val="00295F"/>
                </a:solidFill>
              </a:rPr>
              <a:t>  </a:t>
            </a:r>
            <a:endParaRPr lang="de-DE" altLang="de-DE" sz="2800" b="1" i="1" dirty="0">
              <a:solidFill>
                <a:srgbClr val="00295F"/>
              </a:solidFill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283C90-A67C-335E-BCC9-14EEA6D76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9" y="1268760"/>
            <a:ext cx="8921661" cy="497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5495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/>
            <a:r>
              <a:rPr lang="de-DE" altLang="de-DE" sz="3000" b="1" dirty="0">
                <a:solidFill>
                  <a:srgbClr val="00295F"/>
                </a:solidFill>
              </a:rPr>
              <a:t>Kanalisation/ Wasserleitung</a:t>
            </a:r>
            <a:r>
              <a:rPr lang="de-DE" altLang="de-DE" sz="2800" b="1" dirty="0">
                <a:solidFill>
                  <a:srgbClr val="00295F"/>
                </a:solidFill>
              </a:rPr>
              <a:t>, </a:t>
            </a:r>
            <a:r>
              <a:rPr lang="de-DE" altLang="de-DE" sz="2800" b="1" i="1" dirty="0">
                <a:solidFill>
                  <a:srgbClr val="00295F"/>
                </a:solidFill>
              </a:rPr>
              <a:t>BA 2</a:t>
            </a:r>
            <a:r>
              <a:rPr lang="de-DE" altLang="de-DE" sz="2800" b="1" dirty="0">
                <a:solidFill>
                  <a:srgbClr val="00295F"/>
                </a:solidFill>
              </a:rPr>
              <a:t>  </a:t>
            </a:r>
            <a:endParaRPr lang="de-DE" altLang="de-DE" sz="2800" b="1" i="1" dirty="0">
              <a:solidFill>
                <a:srgbClr val="00295F"/>
              </a:solidFill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244AC6-E3C5-F0C7-144D-39842738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6" y="1777436"/>
            <a:ext cx="8964488" cy="432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8782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854757-A577-1E74-9D8D-C9CD4FEB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538569"/>
            <a:ext cx="8964488" cy="429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Rechteck 7">
            <a:extLst>
              <a:ext uri="{FF2B5EF4-FFF2-40B4-BE49-F238E27FC236}">
                <a16:creationId xmlns:a16="http://schemas.microsoft.com/office/drawing/2014/main" id="{463B3447-9DEB-42A8-857C-0E908C9BA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92088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Ausbauplanung Straße</a:t>
            </a: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, </a:t>
            </a:r>
            <a:r>
              <a:rPr kumimoji="0" lang="de-DE" altLang="de-DE" sz="2800" b="1" i="1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 </a:t>
            </a:r>
            <a:r>
              <a:rPr lang="de-DE" altLang="de-DE" sz="2800" b="1" i="1" dirty="0">
                <a:solidFill>
                  <a:srgbClr val="00295F"/>
                </a:solidFill>
              </a:rPr>
              <a:t>3</a:t>
            </a: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 </a:t>
            </a:r>
            <a:endParaRPr kumimoji="0" lang="de-DE" altLang="de-DE" sz="2800" b="1" i="1" u="none" strike="noStrike" kern="1200" cap="none" spc="0" normalizeH="0" baseline="0" noProof="0" dirty="0">
              <a:ln>
                <a:noFill/>
              </a:ln>
              <a:solidFill>
                <a:srgbClr val="00295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9940" name="Grafik 15">
            <a:extLst>
              <a:ext uri="{FF2B5EF4-FFF2-40B4-BE49-F238E27FC236}">
                <a16:creationId xmlns:a16="http://schemas.microsoft.com/office/drawing/2014/main" id="{A3C4D0BE-BAC5-47C0-B612-A327681E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523038"/>
            <a:ext cx="4826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C8CCFD7-22B9-8B25-D07C-933D1F68D983}"/>
              </a:ext>
            </a:extLst>
          </p:cNvPr>
          <p:cNvCxnSpPr>
            <a:cxnSpLocks/>
          </p:cNvCxnSpPr>
          <p:nvPr/>
        </p:nvCxnSpPr>
        <p:spPr>
          <a:xfrm flipH="1">
            <a:off x="7675557" y="3391289"/>
            <a:ext cx="75666" cy="1537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7">
            <a:extLst>
              <a:ext uri="{FF2B5EF4-FFF2-40B4-BE49-F238E27FC236}">
                <a16:creationId xmlns:a16="http://schemas.microsoft.com/office/drawing/2014/main" id="{0237B425-B934-4ACA-5499-B8DAF7568494}"/>
              </a:ext>
            </a:extLst>
          </p:cNvPr>
          <p:cNvSpPr>
            <a:spLocks noChangeArrowheads="1"/>
          </p:cNvSpPr>
          <p:nvPr/>
        </p:nvSpPr>
        <p:spPr bwMode="auto">
          <a:xfrm rot="5648676">
            <a:off x="7210636" y="3375334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Q2-Q2</a:t>
            </a:r>
            <a:endParaRPr kumimoji="0" lang="de-DE" altLang="de-DE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1B50EE7-3F60-EAB7-4395-BDC8E8DE3ED9}"/>
              </a:ext>
            </a:extLst>
          </p:cNvPr>
          <p:cNvCxnSpPr>
            <a:cxnSpLocks/>
          </p:cNvCxnSpPr>
          <p:nvPr/>
        </p:nvCxnSpPr>
        <p:spPr>
          <a:xfrm flipH="1">
            <a:off x="971600" y="6503166"/>
            <a:ext cx="1368152" cy="202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7014C4C-3800-062C-22F1-3CAD49A95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6" b="14496"/>
          <a:stretch/>
        </p:blipFill>
        <p:spPr>
          <a:xfrm>
            <a:off x="3982662" y="4955761"/>
            <a:ext cx="3959302" cy="172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hteck 17">
            <a:extLst>
              <a:ext uri="{FF2B5EF4-FFF2-40B4-BE49-F238E27FC236}">
                <a16:creationId xmlns:a16="http://schemas.microsoft.com/office/drawing/2014/main" id="{D6B1CFD9-F268-C47F-944F-CAD4C572A63C}"/>
              </a:ext>
            </a:extLst>
          </p:cNvPr>
          <p:cNvSpPr>
            <a:spLocks noChangeArrowheads="1"/>
          </p:cNvSpPr>
          <p:nvPr/>
        </p:nvSpPr>
        <p:spPr bwMode="auto">
          <a:xfrm rot="21272842">
            <a:off x="2373102" y="6197836"/>
            <a:ext cx="609516" cy="276999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Q3-Q3</a:t>
            </a:r>
            <a:endParaRPr kumimoji="0" lang="de-DE" altLang="de-DE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9ACBF2-805D-781A-AF31-108F68D39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1097314"/>
            <a:ext cx="3864507" cy="197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0">
            <a:extLst>
              <a:ext uri="{FF2B5EF4-FFF2-40B4-BE49-F238E27FC236}">
                <a16:creationId xmlns:a16="http://schemas.microsoft.com/office/drawing/2014/main" id="{A0C612C1-FC3F-1787-6CB1-31580488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" y="1097314"/>
            <a:ext cx="3847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sng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Parameter: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Wingdings" panose="05000000000000000000" pitchFamily="2" charset="2"/>
              </a:rPr>
              <a:t>Fahrbahnbr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eite 	B = mind. 5,00 m - 5,50 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9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Gehweg: 	B = mind. 1,25 m</a:t>
            </a:r>
          </a:p>
        </p:txBody>
      </p:sp>
    </p:spTree>
    <p:extLst>
      <p:ext uri="{BB962C8B-B14F-4D97-AF65-F5344CB8AC3E}">
        <p14:creationId xmlns:p14="http://schemas.microsoft.com/office/powerpoint/2010/main" val="31342025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FBA102">
            <a:alpha val="6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i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0</TotalTime>
  <Words>529</Words>
  <Application>Microsoft Office PowerPoint</Application>
  <PresentationFormat>Bildschirmpräsentation (4:3)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Verdana</vt:lpstr>
      <vt:lpstr>Wingdings</vt:lpstr>
      <vt:lpstr>Wingdings 2</vt:lpstr>
      <vt:lpstr>Metis</vt:lpstr>
      <vt:lpstr>Gemeinde Röllbach       Anliegerversammlung 16. JANUAR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Ingenieurgesellschaft SB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Gde Röllbach "In den Vierteln"/ "Im Steinig"</dc:title>
  <dc:creator>Marc Steenken</dc:creator>
  <cp:lastModifiedBy>Andrea Hirte</cp:lastModifiedBy>
  <cp:revision>579</cp:revision>
  <dcterms:created xsi:type="dcterms:W3CDTF">2014-05-17T18:12:21Z</dcterms:created>
  <dcterms:modified xsi:type="dcterms:W3CDTF">2024-01-16T11:32:15Z</dcterms:modified>
</cp:coreProperties>
</file>